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5" r:id="rId5"/>
    <p:sldId id="263" r:id="rId6"/>
    <p:sldId id="262" r:id="rId7"/>
    <p:sldId id="268" r:id="rId8"/>
    <p:sldId id="269" r:id="rId9"/>
    <p:sldId id="270" r:id="rId10"/>
    <p:sldId id="271" r:id="rId11"/>
    <p:sldId id="272" r:id="rId12"/>
    <p:sldId id="260" r:id="rId13"/>
    <p:sldId id="264" r:id="rId14"/>
    <p:sldId id="266" r:id="rId15"/>
    <p:sldId id="273" r:id="rId16"/>
    <p:sldId id="267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8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>
            <a:normAutofit fontScale="90000"/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Федеральный государственный образовательный стандарт дошкольного образования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3886200"/>
            <a:ext cx="4752528" cy="1343000"/>
          </a:xfrm>
        </p:spPr>
        <p:txBody>
          <a:bodyPr>
            <a:normAutofit lnSpcReduction="10000"/>
          </a:bodyPr>
          <a:lstStyle/>
          <a:p>
            <a:pPr algn="r"/>
            <a:r>
              <a:rPr lang="ru-RU" sz="2000" b="1" i="1" dirty="0" smtClean="0">
                <a:solidFill>
                  <a:srgbClr val="002060"/>
                </a:solidFill>
              </a:rPr>
              <a:t>Е.С. </a:t>
            </a:r>
            <a:r>
              <a:rPr lang="ru-RU" sz="2000" b="1" i="1" dirty="0" smtClean="0">
                <a:solidFill>
                  <a:srgbClr val="002060"/>
                </a:solidFill>
              </a:rPr>
              <a:t>Бакланова,</a:t>
            </a:r>
            <a:endParaRPr lang="ru-RU" sz="2000" b="1" i="1" dirty="0" smtClean="0">
              <a:solidFill>
                <a:srgbClr val="002060"/>
              </a:solidFill>
            </a:endParaRPr>
          </a:p>
          <a:p>
            <a:pPr algn="r"/>
            <a:r>
              <a:rPr lang="ru-RU" sz="2000" b="1" i="1" dirty="0" smtClean="0">
                <a:solidFill>
                  <a:srgbClr val="002060"/>
                </a:solidFill>
              </a:rPr>
              <a:t>заместитель заведующей по </a:t>
            </a:r>
            <a:r>
              <a:rPr lang="ru-RU" sz="2000" b="1" i="1" dirty="0" smtClean="0">
                <a:solidFill>
                  <a:srgbClr val="002060"/>
                </a:solidFill>
              </a:rPr>
              <a:t>ВМР</a:t>
            </a:r>
            <a:endParaRPr lang="ru-RU" sz="2000" b="1" i="1" dirty="0" smtClean="0">
              <a:solidFill>
                <a:srgbClr val="002060"/>
              </a:solidFill>
            </a:endParaRPr>
          </a:p>
          <a:p>
            <a:pPr algn="r"/>
            <a:r>
              <a:rPr lang="ru-RU" sz="2000" b="1" i="1" dirty="0" smtClean="0">
                <a:solidFill>
                  <a:srgbClr val="002060"/>
                </a:solidFill>
              </a:rPr>
              <a:t>МБДОУ </a:t>
            </a:r>
            <a:r>
              <a:rPr lang="ru-RU" sz="2000" b="1" i="1" dirty="0" smtClean="0">
                <a:solidFill>
                  <a:srgbClr val="002060"/>
                </a:solidFill>
              </a:rPr>
              <a:t>д</a:t>
            </a:r>
            <a:r>
              <a:rPr lang="ru-RU" sz="2000" b="1" i="1" dirty="0" smtClean="0">
                <a:solidFill>
                  <a:srgbClr val="002060"/>
                </a:solidFill>
              </a:rPr>
              <a:t>етского </a:t>
            </a:r>
            <a:r>
              <a:rPr lang="ru-RU" sz="2000" b="1" i="1" dirty="0" smtClean="0">
                <a:solidFill>
                  <a:srgbClr val="002060"/>
                </a:solidFill>
              </a:rPr>
              <a:t>сада </a:t>
            </a:r>
            <a:r>
              <a:rPr lang="ru-RU" sz="2000" b="1" i="1" dirty="0" smtClean="0">
                <a:solidFill>
                  <a:srgbClr val="002060"/>
                </a:solidFill>
              </a:rPr>
              <a:t>№239 «Золотое Яблоко»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4345"/>
            <a:ext cx="82089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C00000"/>
                </a:solidFill>
              </a:rPr>
              <a:t>Художественно-эстетическое развитие </a:t>
            </a:r>
            <a:r>
              <a:rPr lang="ru-RU" sz="2400" dirty="0" smtClean="0">
                <a:solidFill>
                  <a:schemeClr val="tx2"/>
                </a:solidFill>
              </a:rPr>
              <a:t>предполагает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tx2"/>
                </a:solidFill>
              </a:rPr>
              <a:t>развитие предпосылок ценностно-смыслового восприятия и понимания произведений искусства (словесного, музыкального, изобразительного), мира природы;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tx2"/>
                </a:solidFill>
              </a:rPr>
              <a:t> становление эстетического отношения к окружающему миру;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tx2"/>
                </a:solidFill>
              </a:rPr>
              <a:t> формирование элементарных представлений о видах искусства;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tx2"/>
                </a:solidFill>
              </a:rPr>
              <a:t> восприятие музыки, художественной литературы, фольклора;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tx2"/>
                </a:solidFill>
              </a:rPr>
              <a:t> стимулирование сопереживания персонажам художественных произведений;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tx2"/>
                </a:solidFill>
              </a:rPr>
              <a:t> реализацию самостоятельной творческой деятельности детей (изобразительной, конструктивно-модельной, музыкальной и др.)</a:t>
            </a:r>
            <a:endParaRPr lang="ru-RU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56895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u="sng" dirty="0" smtClean="0">
                <a:solidFill>
                  <a:srgbClr val="C00000"/>
                </a:solidFill>
              </a:rPr>
              <a:t>Физическое развитие </a:t>
            </a:r>
            <a:r>
              <a:rPr lang="ru-RU" sz="2400" dirty="0" smtClean="0">
                <a:solidFill>
                  <a:schemeClr val="tx2"/>
                </a:solidFill>
              </a:rPr>
              <a:t>включает приобретение опыта в следующих видах деятельности детей: двигательной, в том числе связанной с выполнением упражнений, направленных на развитие таких физических качеств, как координация и гибкость; способствующих правильному формированию опорно-двигательной системы организма, развитию равновесия, координации движения, крупной и мелкой моторики обеих рук, а также с правильным, не наносящем ущерба организму выполнением основных движений (ходьба, бег, мягкие прыжки, повороты в обе стороны), формирование начальных представлений о некоторых видах спорта, овладение подвижными играми с правилами; становление целенаправленности и </a:t>
            </a:r>
            <a:r>
              <a:rPr lang="ru-RU" sz="2400" dirty="0" err="1" smtClean="0">
                <a:solidFill>
                  <a:schemeClr val="tx2"/>
                </a:solidFill>
              </a:rPr>
              <a:t>саморегуляции</a:t>
            </a:r>
            <a:r>
              <a:rPr lang="ru-RU" sz="2400" dirty="0" smtClean="0">
                <a:solidFill>
                  <a:schemeClr val="tx2"/>
                </a:solidFill>
              </a:rPr>
              <a:t> в двигательной сфере; становление ценностей здорового образа жизни, овладение его элементарными нормами и правилами (в питании, двигательном режиме, закаливании, при формировании полезных привычек и др.)</a:t>
            </a:r>
            <a:endParaRPr lang="ru-RU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628800"/>
            <a:ext cx="8208912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800" dirty="0" smtClean="0">
                <a:solidFill>
                  <a:srgbClr val="002060"/>
                </a:solidFill>
              </a:rPr>
              <a:t>1) структуре основных образовательных программ (в том числе соотношению обязательной части основной образовательной программы и части, формируемой участниками образовательных отношений) и их объему;</a:t>
            </a:r>
          </a:p>
          <a:p>
            <a:pPr algn="ctr">
              <a:spcAft>
                <a:spcPts val="600"/>
              </a:spcAft>
            </a:pPr>
            <a:r>
              <a:rPr lang="ru-RU" sz="2800" dirty="0" smtClean="0">
                <a:solidFill>
                  <a:srgbClr val="002060"/>
                </a:solidFill>
              </a:rPr>
              <a:t>2) условиям реализации основных образовательных программ, в том числе кадровым, финансовым, материально-техническим и иным условиям;</a:t>
            </a:r>
          </a:p>
          <a:p>
            <a:pPr algn="ctr">
              <a:spcAft>
                <a:spcPts val="600"/>
              </a:spcAft>
            </a:pPr>
            <a:r>
              <a:rPr lang="ru-RU" sz="2800" dirty="0" smtClean="0">
                <a:solidFill>
                  <a:srgbClr val="002060"/>
                </a:solidFill>
              </a:rPr>
              <a:t>3) результатам освоения основных образовательных программ.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404664"/>
            <a:ext cx="8352928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Aft>
                <a:spcPts val="600"/>
              </a:spcAft>
            </a:pP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Федеральный государственный образовательный стандарт включает требования к: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988840"/>
            <a:ext cx="8208912" cy="412420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Aft>
                <a:spcPts val="600"/>
              </a:spcAft>
            </a:pP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 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предметно-пространственная развивающая образовательная среда;</a:t>
            </a:r>
          </a:p>
          <a:p>
            <a:pPr algn="ctr">
              <a:spcAft>
                <a:spcPts val="600"/>
              </a:spcAft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 характер взаимодействия со взрослыми;</a:t>
            </a:r>
          </a:p>
          <a:p>
            <a:pPr algn="ctr">
              <a:spcAft>
                <a:spcPts val="600"/>
              </a:spcAft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 характер взаимодействия с другими детьми;</a:t>
            </a:r>
          </a:p>
          <a:p>
            <a:pPr algn="ctr">
              <a:spcAft>
                <a:spcPts val="600"/>
              </a:spcAft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 система отношений ребенка к миру, к другим людям, к себе самому.</a:t>
            </a:r>
          </a:p>
          <a:p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476672"/>
            <a:ext cx="78488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Содержание программы </a:t>
            </a:r>
            <a:r>
              <a:rPr lang="ru-RU" sz="2800" dirty="0" smtClean="0">
                <a:solidFill>
                  <a:srgbClr val="002060"/>
                </a:solidFill>
              </a:rPr>
              <a:t>должно</a:t>
            </a:r>
            <a:r>
              <a:rPr lang="ru-RU" sz="2800" b="1" dirty="0" smtClean="0">
                <a:solidFill>
                  <a:srgbClr val="002060"/>
                </a:solidFill>
              </a:rPr>
              <a:t> отражать </a:t>
            </a:r>
            <a:r>
              <a:rPr lang="ru-RU" sz="2800" dirty="0" smtClean="0">
                <a:solidFill>
                  <a:srgbClr val="002060"/>
                </a:solidFill>
              </a:rPr>
              <a:t>следующие</a:t>
            </a:r>
            <a:r>
              <a:rPr lang="ru-RU" sz="2800" b="1" dirty="0" smtClean="0">
                <a:solidFill>
                  <a:srgbClr val="002060"/>
                </a:solidFill>
              </a:rPr>
              <a:t> аспекты образовательной среды </a:t>
            </a:r>
            <a:r>
              <a:rPr lang="ru-RU" sz="2800" dirty="0" smtClean="0">
                <a:solidFill>
                  <a:srgbClr val="002060"/>
                </a:solidFill>
              </a:rPr>
              <a:t>для ребенка дошкольного возраста: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556792"/>
            <a:ext cx="80648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</a:rPr>
              <a:t>1) повышение социального статуса дошкольного образования;</a:t>
            </a:r>
          </a:p>
          <a:p>
            <a:pPr algn="ctr"/>
            <a:r>
              <a:rPr lang="ru-RU" sz="2400" dirty="0" smtClean="0">
                <a:solidFill>
                  <a:schemeClr val="tx2"/>
                </a:solidFill>
              </a:rPr>
              <a:t>2) обеспечение государством равенства возможностей для каждого ребенка в получении качественного дошкольного образования;</a:t>
            </a:r>
          </a:p>
          <a:p>
            <a:pPr algn="ctr"/>
            <a:r>
              <a:rPr lang="ru-RU" sz="2400" dirty="0" smtClean="0">
                <a:solidFill>
                  <a:schemeClr val="tx2"/>
                </a:solidFill>
              </a:rPr>
              <a:t>3) обеспечение государственных гарантий уровня и качества дошкольного образования на основе единства обязательных требований к условиям реализации образовательных программ дошкольного образования, их структуре и результатам их освоения;</a:t>
            </a:r>
          </a:p>
          <a:p>
            <a:pPr algn="ctr"/>
            <a:r>
              <a:rPr lang="ru-RU" sz="2400" dirty="0" smtClean="0">
                <a:solidFill>
                  <a:schemeClr val="tx2"/>
                </a:solidFill>
              </a:rPr>
              <a:t>4) сохранение единства образовательного пространства Российской Федерации относительно уровня дошкольного образования.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476672"/>
            <a:ext cx="7920880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Стандарт направлен на достижение следующих целей: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1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ТРЕБОВАНИЯ К СТРУКТУРЕ ОБРАЗОВАТЕЛЬНОЙ ПРОГРАММЫ</a:t>
            </a:r>
            <a:br>
              <a:rPr lang="ru-RU" sz="31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31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ДОШКОЛЬНОГО ОБРАЗОВАНИЯ И ЕЕ ОБЪЕМУ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176464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Программа состоит из обязательной части и части, формируемой участниками образовательных отношений.  </a:t>
            </a:r>
          </a:p>
          <a:p>
            <a:pPr algn="just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Объем обязательной части Программы рекомендуется не менее 60% от ее общего объема; части, формируемой участниками образовательных отношений, не более 40%.</a:t>
            </a:r>
            <a:b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280920" cy="138499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ТРЕБОВАНИЯ К УСЛОВИЯМ РЕАЛИЗАЦИИ ОСНОВНОЙ ОБРАЗОВАТЕЛЬНОЙ ПРОГРАММЫ ДОШКОЛЬНОГО ОБРАЗОВАНИЯ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136339"/>
            <a:ext cx="8280920" cy="361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требования к </a:t>
            </a:r>
          </a:p>
          <a:p>
            <a:pPr algn="ctr">
              <a:spcBef>
                <a:spcPts val="600"/>
              </a:spcBef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психолого-педагогическим условиям, </a:t>
            </a:r>
          </a:p>
          <a:p>
            <a:pPr algn="ctr">
              <a:spcBef>
                <a:spcPts val="600"/>
              </a:spcBef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кадровым условиям,</a:t>
            </a:r>
          </a:p>
          <a:p>
            <a:pPr algn="ctr">
              <a:spcBef>
                <a:spcPts val="600"/>
              </a:spcBef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материально-техническим условиям,</a:t>
            </a:r>
          </a:p>
          <a:p>
            <a:pPr algn="ctr">
              <a:spcBef>
                <a:spcPts val="600"/>
              </a:spcBef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финансовым условиям, </a:t>
            </a:r>
          </a:p>
          <a:p>
            <a:pPr algn="ctr">
              <a:spcBef>
                <a:spcPts val="600"/>
              </a:spcBef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развивающей предметно-пространственной среде.</a:t>
            </a:r>
            <a:b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476672"/>
            <a:ext cx="7704855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Психолого-педагогические условия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052736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</a:rPr>
              <a:t>1) уважение взрослых к человеческому достоинству детей, формирование и поддержка их положительной самооценки, уверенности в собственных возможностях и способностях;</a:t>
            </a:r>
          </a:p>
          <a:p>
            <a:pPr algn="ctr"/>
            <a:r>
              <a:rPr lang="ru-RU" b="1" dirty="0" smtClean="0">
                <a:solidFill>
                  <a:schemeClr val="tx2"/>
                </a:solidFill>
              </a:rPr>
              <a:t>2) использование в образовательной деятельности форм и методов работы с детьми, соответствующих их возрастным и индивидуальным особенностям (недопустимость как искусственного ускорения, так и искусственного замедления развития детей);</a:t>
            </a:r>
          </a:p>
          <a:p>
            <a:pPr algn="ctr"/>
            <a:r>
              <a:rPr lang="ru-RU" b="1" dirty="0" smtClean="0">
                <a:solidFill>
                  <a:schemeClr val="tx2"/>
                </a:solidFill>
              </a:rPr>
              <a:t>3) построение образовательной деятельности на основе взаимодействия взрослых с детьми, ориентированного на интересы и возможности каждого ребенка и учитывающего социальную ситуацию его развития;</a:t>
            </a:r>
          </a:p>
          <a:p>
            <a:pPr algn="ctr"/>
            <a:r>
              <a:rPr lang="ru-RU" b="1" dirty="0" smtClean="0">
                <a:solidFill>
                  <a:schemeClr val="tx2"/>
                </a:solidFill>
              </a:rPr>
              <a:t>4) поддержка взрослыми положительного, доброжелательного отношения детей друг к другу и взаимодействия детей друг с другом в разных видах деятельности;</a:t>
            </a:r>
          </a:p>
          <a:p>
            <a:pPr algn="ctr"/>
            <a:r>
              <a:rPr lang="ru-RU" b="1" dirty="0" smtClean="0">
                <a:solidFill>
                  <a:schemeClr val="tx2"/>
                </a:solidFill>
              </a:rPr>
              <a:t>5) поддержка инициативы и самостоятельности детей в специфических для них видах деятельности;</a:t>
            </a:r>
          </a:p>
          <a:p>
            <a:pPr algn="ctr"/>
            <a:r>
              <a:rPr lang="ru-RU" b="1" dirty="0" smtClean="0">
                <a:solidFill>
                  <a:schemeClr val="tx2"/>
                </a:solidFill>
              </a:rPr>
              <a:t>6) возможность выбора детьми материалов, видов активности, участников совместной деятельности и общения;</a:t>
            </a:r>
          </a:p>
          <a:p>
            <a:pPr algn="ctr"/>
            <a:r>
              <a:rPr lang="ru-RU" b="1" dirty="0" smtClean="0">
                <a:solidFill>
                  <a:schemeClr val="tx2"/>
                </a:solidFill>
              </a:rPr>
              <a:t>7) защита детей от всех форм физического и психического насилия;</a:t>
            </a:r>
          </a:p>
          <a:p>
            <a:pPr algn="ctr"/>
            <a:r>
              <a:rPr lang="ru-RU" b="1" dirty="0" smtClean="0">
                <a:solidFill>
                  <a:schemeClr val="tx2"/>
                </a:solidFill>
              </a:rPr>
              <a:t>8) поддержка родителей (законных представителей) в воспитании детей, охране и укреплении их здоровья, вовлечение семей непосредственно в образовательную деятельность.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280920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Требования к развивающей предметно-пространственной среде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412776"/>
            <a:ext cx="79208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должна обеспечивать возможность общения и совместной деятельности детей (в том числе детей разного возраста) и взрослых, двигательной активности детей, а также возможности для уединения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3789040"/>
            <a:ext cx="763284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Развивающая предметно-пространственная среда должна быть </a:t>
            </a:r>
            <a:r>
              <a:rPr lang="ru-RU" sz="2800" b="1" u="sng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содержательно-насыщенной, трансформируемой, полифункциональной, вариативной, доступной и безопасной.</a:t>
            </a:r>
            <a:endParaRPr lang="ru-RU" sz="2800" b="1" u="sng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13633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628800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представлены в виде целевых ориентиров дошкольного образования, которые представляют собой социально-нормативные возрастные характеристики возможных достижений ребенка на этапе завершения уровня дошкольного образования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620688"/>
            <a:ext cx="7992888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Требования Стандарта к результатам освоения Программы 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3645024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предполагают формирование у детей дошкольного возраста предпосылок к учебной деятельности на этапе завершения ими дошкольного образования.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4869160"/>
            <a:ext cx="7920880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выступают основаниями преемственности дошкольного и начального общего образования.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   ФГОС дошкольного образования разработан впервые в российской истории в соответствии с требованиями Федерального Закона от 29 декабря 2012 г. N 273-ФЗ  «Об образовании в Российской Федерации», вступившего в </a:t>
            </a:r>
            <a:r>
              <a:rPr lang="ru-RU" sz="3600" dirty="0" smtClean="0">
                <a:solidFill>
                  <a:srgbClr val="002060"/>
                </a:solidFill>
              </a:rPr>
              <a:t>силу</a:t>
            </a:r>
          </a:p>
          <a:p>
            <a:pPr algn="ctr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 </a:t>
            </a:r>
            <a:r>
              <a:rPr lang="ru-RU" sz="3600" dirty="0" smtClean="0">
                <a:solidFill>
                  <a:srgbClr val="002060"/>
                </a:solidFill>
              </a:rPr>
              <a:t>1 сентября 2013 года 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27584" y="808829"/>
            <a:ext cx="7560840" cy="7694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На первое место выходит воспитание + развитие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В основе ФГОС </a:t>
            </a:r>
            <a:r>
              <a:rPr lang="ru-RU" sz="1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системно-деятельностный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 (</a:t>
            </a:r>
            <a:r>
              <a:rPr lang="ru-RU" sz="1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метапредметное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 обучение) и </a:t>
            </a:r>
            <a:r>
              <a:rPr lang="ru-RU" sz="1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компетентностный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 (готовность и способность ребенка совершать какие-либо действия)  подход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ru-RU" sz="16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Результаты воспитания и обучения ка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к достижения индивидуально-личностного развития ребенка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Создание условий для организации развивающей и обучающей деятельности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Мотивация деятельности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Обновление технологий (проекты и </a:t>
            </a:r>
            <a:r>
              <a:rPr lang="ru-RU" sz="1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подпроекты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, др.)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Создание развивающей игровой среды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Поддержка инициатив ребенка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Уход от трансляции знаний к </a:t>
            </a:r>
            <a:r>
              <a:rPr lang="ru-RU" sz="1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научению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 учиться, использованию накопленного опыта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Субъективность ребенка, родителя и педагога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Непосредственное участие родителей в образовательном процессе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Независимая оценка качества образования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endParaRPr lang="ru-RU" sz="1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endParaRPr lang="ru-RU" sz="2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endParaRPr lang="ru-RU" sz="2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endParaRPr kumimoji="0" lang="ru-RU" sz="24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432515" y="332656"/>
            <a:ext cx="7656263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                                  Главное в ФГОС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1440159"/>
          </a:xfrm>
        </p:spPr>
        <p:txBody>
          <a:bodyPr>
            <a:normAutofit/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002060"/>
                </a:solidFill>
              </a:rPr>
              <a:t>С 1 января 2014 года </a:t>
            </a:r>
            <a:r>
              <a:rPr lang="ru-RU" sz="3100" b="1" dirty="0" smtClean="0">
                <a:solidFill>
                  <a:srgbClr val="002060"/>
                </a:solidFill>
              </a:rPr>
              <a:t>вступил </a:t>
            </a:r>
            <a:r>
              <a:rPr lang="ru-RU" sz="3100" b="1" dirty="0" smtClean="0">
                <a:solidFill>
                  <a:srgbClr val="002060"/>
                </a:solidFill>
              </a:rPr>
              <a:t>в силу новый федеральный государственный образовательный стандарт дошкольного образования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132856"/>
            <a:ext cx="8064896" cy="378565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Приказ </a:t>
            </a:r>
            <a:r>
              <a:rPr lang="ru-RU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Минобрнауки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России от 17.10.2013 N 1155 "Об утверждении федерального государственного образовательного стандарта дошкольного образования"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04664"/>
            <a:ext cx="784887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Утрачивают силу Приказы </a:t>
            </a:r>
            <a:r>
              <a:rPr lang="ru-RU" sz="3200" b="1" dirty="0" err="1" smtClean="0">
                <a:solidFill>
                  <a:srgbClr val="002060"/>
                </a:solidFill>
              </a:rPr>
              <a:t>Минобрнауки</a:t>
            </a:r>
            <a:r>
              <a:rPr lang="ru-RU" sz="3200" b="1" dirty="0" smtClean="0">
                <a:solidFill>
                  <a:srgbClr val="002060"/>
                </a:solidFill>
              </a:rPr>
              <a:t> России от 23.11.2009 N 655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i="1" dirty="0" smtClean="0">
                <a:solidFill>
                  <a:srgbClr val="C00000"/>
                </a:solidFill>
              </a:rPr>
              <a:t>"Об утверждении и введении в действие федеральных государственных требований к структуре основной общеобразовательной программы дошкольного образования"</a:t>
            </a:r>
            <a:r>
              <a:rPr lang="ru-RU" sz="3200" dirty="0" smtClean="0">
                <a:solidFill>
                  <a:srgbClr val="002060"/>
                </a:solidFill>
              </a:rPr>
              <a:t> и </a:t>
            </a:r>
            <a:r>
              <a:rPr lang="ru-RU" sz="3200" b="1" dirty="0" smtClean="0">
                <a:solidFill>
                  <a:srgbClr val="002060"/>
                </a:solidFill>
              </a:rPr>
              <a:t>от 20.07.2011 N 2151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i="1" dirty="0" smtClean="0">
                <a:solidFill>
                  <a:srgbClr val="C00000"/>
                </a:solidFill>
              </a:rPr>
              <a:t>"Об утверждении федеральных государственных требований к условиям реализации основной общеобразовательной программы дошкольного образования"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84887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</a:rPr>
              <a:t>Стандарт</a:t>
            </a:r>
            <a:r>
              <a:rPr lang="ru-RU" sz="3200" dirty="0" smtClean="0">
                <a:solidFill>
                  <a:srgbClr val="002060"/>
                </a:solidFill>
              </a:rPr>
              <a:t> является </a:t>
            </a:r>
            <a:r>
              <a:rPr lang="ru-RU" sz="3200" b="1" u="sng" dirty="0" smtClean="0">
                <a:solidFill>
                  <a:srgbClr val="002060"/>
                </a:solidFill>
              </a:rPr>
              <a:t>основой для разработки </a:t>
            </a:r>
            <a:r>
              <a:rPr lang="ru-RU" sz="3200" u="sng" dirty="0" smtClean="0">
                <a:solidFill>
                  <a:srgbClr val="C00000"/>
                </a:solidFill>
              </a:rPr>
              <a:t>образовательной программы дошкольного образования</a:t>
            </a:r>
            <a:r>
              <a:rPr lang="ru-RU" sz="3200" u="sng" dirty="0" smtClean="0">
                <a:solidFill>
                  <a:srgbClr val="002060"/>
                </a:solidFill>
              </a:rPr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и </a:t>
            </a:r>
            <a:r>
              <a:rPr lang="ru-RU" sz="3200" u="sng" dirty="0" smtClean="0">
                <a:solidFill>
                  <a:srgbClr val="C00000"/>
                </a:solidFill>
              </a:rPr>
              <a:t>вариативных примерных образовательных программ дошкольного образования</a:t>
            </a:r>
            <a:r>
              <a:rPr lang="ru-RU" sz="3200" dirty="0" smtClean="0">
                <a:solidFill>
                  <a:srgbClr val="002060"/>
                </a:solidFill>
              </a:rPr>
              <a:t>, а также основой для формирования содержания профессионального и дополнительного профессионального образования педагогических работников и проведения их аттестации.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996952"/>
            <a:ext cx="7920880" cy="32162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Aft>
                <a:spcPts val="600"/>
              </a:spcAft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 социально-коммуникативное развитие;</a:t>
            </a:r>
          </a:p>
          <a:p>
            <a:pPr algn="ctr">
              <a:spcAft>
                <a:spcPts val="600"/>
              </a:spcAft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 познавательное развитие;</a:t>
            </a:r>
          </a:p>
          <a:p>
            <a:pPr algn="ctr">
              <a:spcAft>
                <a:spcPts val="600"/>
              </a:spcAft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 речевое развитие;</a:t>
            </a:r>
          </a:p>
          <a:p>
            <a:pPr algn="ctr">
              <a:spcAft>
                <a:spcPts val="600"/>
              </a:spcAft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 художественно-эстетическое развитие;</a:t>
            </a:r>
          </a:p>
          <a:p>
            <a:pPr algn="ctr">
              <a:spcAft>
                <a:spcPts val="600"/>
              </a:spcAft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 физическое развитие.</a:t>
            </a:r>
          </a:p>
          <a:p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620688"/>
            <a:ext cx="756084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Согласно стандарту</a:t>
            </a:r>
            <a:r>
              <a:rPr lang="ru-RU" sz="2800" b="1" dirty="0" smtClean="0">
                <a:solidFill>
                  <a:srgbClr val="002060"/>
                </a:solidFill>
              </a:rPr>
              <a:t>, содержание программы </a:t>
            </a:r>
            <a:r>
              <a:rPr lang="ru-RU" sz="2800" dirty="0" smtClean="0">
                <a:solidFill>
                  <a:srgbClr val="002060"/>
                </a:solidFill>
              </a:rPr>
              <a:t>должно обеспечивать развитие личности, мотивации и способностей детей в различных видах деятельности и </a:t>
            </a:r>
            <a:r>
              <a:rPr lang="ru-RU" sz="2800" b="1" dirty="0" smtClean="0">
                <a:solidFill>
                  <a:srgbClr val="002060"/>
                </a:solidFill>
              </a:rPr>
              <a:t>охватывать </a:t>
            </a:r>
            <a:r>
              <a:rPr lang="ru-RU" sz="2800" dirty="0" smtClean="0">
                <a:solidFill>
                  <a:srgbClr val="002060"/>
                </a:solidFill>
              </a:rPr>
              <a:t>следующие</a:t>
            </a:r>
            <a:r>
              <a:rPr lang="ru-RU" sz="2800" b="1" dirty="0" smtClean="0">
                <a:solidFill>
                  <a:srgbClr val="002060"/>
                </a:solidFill>
              </a:rPr>
              <a:t> области: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8924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C00000"/>
                </a:solidFill>
              </a:rPr>
              <a:t>Социально-коммуникативное развитие </a:t>
            </a:r>
            <a:r>
              <a:rPr lang="ru-RU" sz="2400" dirty="0" smtClean="0">
                <a:solidFill>
                  <a:schemeClr val="tx2"/>
                </a:solidFill>
              </a:rPr>
              <a:t>направлено на </a:t>
            </a:r>
          </a:p>
          <a:p>
            <a:r>
              <a:rPr lang="ru-RU" sz="2400" dirty="0" smtClean="0">
                <a:solidFill>
                  <a:schemeClr val="tx2"/>
                </a:solidFill>
              </a:rPr>
              <a:t>- усвоение норм и ценностей, принятых в обществе, включая моральные и нравственные ценности; </a:t>
            </a:r>
          </a:p>
          <a:p>
            <a:r>
              <a:rPr lang="ru-RU" sz="2400" dirty="0" smtClean="0">
                <a:solidFill>
                  <a:schemeClr val="tx2"/>
                </a:solidFill>
              </a:rPr>
              <a:t>- развитие общения и взаимодействия ребенка со взрослыми и сверстниками;</a:t>
            </a:r>
          </a:p>
          <a:p>
            <a:r>
              <a:rPr lang="ru-RU" sz="2400" dirty="0" smtClean="0">
                <a:solidFill>
                  <a:schemeClr val="tx2"/>
                </a:solidFill>
              </a:rPr>
              <a:t> - становление самостоятельности, целенаправленности и </a:t>
            </a:r>
            <a:r>
              <a:rPr lang="ru-RU" sz="2400" dirty="0" err="1" smtClean="0">
                <a:solidFill>
                  <a:schemeClr val="tx2"/>
                </a:solidFill>
              </a:rPr>
              <a:t>саморегуляции</a:t>
            </a:r>
            <a:r>
              <a:rPr lang="ru-RU" sz="2400" dirty="0" smtClean="0">
                <a:solidFill>
                  <a:schemeClr val="tx2"/>
                </a:solidFill>
              </a:rPr>
              <a:t> собственных действий; </a:t>
            </a:r>
          </a:p>
          <a:p>
            <a:r>
              <a:rPr lang="ru-RU" sz="2400" dirty="0" smtClean="0">
                <a:solidFill>
                  <a:schemeClr val="tx2"/>
                </a:solidFill>
              </a:rPr>
              <a:t>- развитие социального и эмоционального интеллекта, эмоциональной отзывчивости, сопереживания, формирование готовности к совместной деятельности со сверстниками, формирование уважительного отношения и чувства принадлежности к своей семье и к сообществу детей и взрослых; </a:t>
            </a:r>
          </a:p>
          <a:p>
            <a:r>
              <a:rPr lang="ru-RU" sz="2400" dirty="0" smtClean="0">
                <a:solidFill>
                  <a:schemeClr val="tx2"/>
                </a:solidFill>
              </a:rPr>
              <a:t>- формирование позитивных установок к различным видам труда и творчества; </a:t>
            </a:r>
          </a:p>
          <a:p>
            <a:r>
              <a:rPr lang="ru-RU" sz="2400" dirty="0" smtClean="0">
                <a:solidFill>
                  <a:schemeClr val="tx2"/>
                </a:solidFill>
              </a:rPr>
              <a:t>- формирование основ безопасного поведения в быту, социуме, природе.</a:t>
            </a:r>
            <a:endParaRPr lang="ru-RU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80648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C00000"/>
                </a:solidFill>
              </a:rPr>
              <a:t>Познавательное развитие </a:t>
            </a:r>
            <a:r>
              <a:rPr lang="ru-RU" sz="2400" dirty="0" smtClean="0">
                <a:solidFill>
                  <a:schemeClr val="tx2"/>
                </a:solidFill>
              </a:rPr>
              <a:t>предполагает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tx2"/>
                </a:solidFill>
              </a:rPr>
              <a:t>развитие интересов детей, любознательности и познавательной мотивации;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tx2"/>
                </a:solidFill>
              </a:rPr>
              <a:t> формирование познавательных действий, становление сознания; 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/>
                </a:solidFill>
              </a:rPr>
              <a:t> развитие воображения и творческой активности;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tx2"/>
                </a:solidFill>
              </a:rPr>
              <a:t> формирование первичных представлений о себе, других людях,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др.), о малой родине и Отечестве, представлений о </a:t>
            </a:r>
            <a:r>
              <a:rPr lang="ru-RU" sz="2400" dirty="0" err="1" smtClean="0">
                <a:solidFill>
                  <a:schemeClr val="tx2"/>
                </a:solidFill>
              </a:rPr>
              <a:t>социокультурных</a:t>
            </a:r>
            <a:r>
              <a:rPr lang="ru-RU" sz="2400" dirty="0" smtClean="0">
                <a:solidFill>
                  <a:schemeClr val="tx2"/>
                </a:solidFill>
              </a:rPr>
              <a:t> ценностях нашего народа, об отечественных традициях и праздниках, о планете Земля как общем доме людей, об особенностях ее природы, многообразии стран и народов мира.</a:t>
            </a:r>
            <a:endParaRPr lang="ru-RU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0"/>
            <a:ext cx="813690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C00000"/>
                </a:solidFill>
              </a:rPr>
              <a:t>Речевое развитие </a:t>
            </a:r>
            <a:r>
              <a:rPr lang="ru-RU" sz="2400" dirty="0" smtClean="0">
                <a:solidFill>
                  <a:schemeClr val="tx2"/>
                </a:solidFill>
              </a:rPr>
              <a:t>включает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tx2"/>
                </a:solidFill>
              </a:rPr>
              <a:t>владение речью как средством общения и культуры;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tx2"/>
                </a:solidFill>
              </a:rPr>
              <a:t>обогащение активного словаря;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tx2"/>
                </a:solidFill>
              </a:rPr>
              <a:t> развитие связной, грамматически правильной диалогической и монологической речи;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tx2"/>
                </a:solidFill>
              </a:rPr>
              <a:t> развитие речевого творчества;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tx2"/>
                </a:solidFill>
              </a:rPr>
              <a:t> развитие звуковой и интонационной культуры речи, фонематического слуха;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tx2"/>
                </a:solidFill>
              </a:rPr>
              <a:t> знакомство с книжной культурой, детской литературой, понимание на слух текстов различных жанров детской литературы;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tx2"/>
                </a:solidFill>
              </a:rPr>
              <a:t> формирование звуковой аналитико-синтетической активности как предпосылки обучения грамоте.</a:t>
            </a:r>
            <a:endParaRPr lang="ru-RU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1337</Words>
  <Application>Microsoft Office PowerPoint</Application>
  <PresentationFormat>Экран (4:3)</PresentationFormat>
  <Paragraphs>101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Федеральный государственный образовательный стандарт дошкольного образования</vt:lpstr>
      <vt:lpstr>Слайд 2</vt:lpstr>
      <vt:lpstr>С 1 января 2014 года вступил в силу новый федеральный государственный образовательный стандарт дошкольного образования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ТРЕБОВАНИЯ К СТРУКТУРЕ ОБРАЗОВАТЕЛЬНОЙ ПРОГРАММЫ ДОШКОЛЬНОГО ОБРАЗОВАНИЯ И ЕЕ ОБЪЕМУ</vt:lpstr>
      <vt:lpstr>Слайд 16</vt:lpstr>
      <vt:lpstr>Слайд 17</vt:lpstr>
      <vt:lpstr>Слайд 18</vt:lpstr>
      <vt:lpstr>Слайд 19</vt:lpstr>
      <vt:lpstr>Слайд 20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Лена</dc:creator>
  <cp:lastModifiedBy>Юлия Владимировна</cp:lastModifiedBy>
  <cp:revision>49</cp:revision>
  <dcterms:created xsi:type="dcterms:W3CDTF">2013-11-30T18:14:13Z</dcterms:created>
  <dcterms:modified xsi:type="dcterms:W3CDTF">2014-04-23T06:05:26Z</dcterms:modified>
</cp:coreProperties>
</file>