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3" r:id="rId6"/>
    <p:sldId id="262" r:id="rId7"/>
    <p:sldId id="268" r:id="rId8"/>
    <p:sldId id="269" r:id="rId9"/>
    <p:sldId id="270" r:id="rId10"/>
    <p:sldId id="271" r:id="rId11"/>
    <p:sldId id="272" r:id="rId12"/>
    <p:sldId id="260" r:id="rId13"/>
    <p:sldId id="264" r:id="rId14"/>
    <p:sldId id="266" r:id="rId15"/>
    <p:sldId id="273" r:id="rId16"/>
    <p:sldId id="267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Федеральный государственный образовательный стандарт дошкольного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886200"/>
            <a:ext cx="4752528" cy="13430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b="1" i="1" dirty="0" smtClean="0">
                <a:solidFill>
                  <a:srgbClr val="002060"/>
                </a:solidFill>
              </a:rPr>
              <a:t>Е.С. </a:t>
            </a:r>
            <a:r>
              <a:rPr lang="ru-RU" sz="2000" b="1" i="1" dirty="0" smtClean="0">
                <a:solidFill>
                  <a:srgbClr val="002060"/>
                </a:solidFill>
              </a:rPr>
              <a:t>Бакланова,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</a:rPr>
              <a:t>заместитель заведующей по </a:t>
            </a:r>
            <a:r>
              <a:rPr lang="ru-RU" sz="2000" b="1" i="1" dirty="0" smtClean="0">
                <a:solidFill>
                  <a:srgbClr val="002060"/>
                </a:solidFill>
              </a:rPr>
              <a:t>ВМР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</a:rPr>
              <a:t>МБДОУ </a:t>
            </a:r>
            <a:r>
              <a:rPr lang="ru-RU" sz="2000" b="1" i="1" dirty="0" smtClean="0">
                <a:solidFill>
                  <a:srgbClr val="002060"/>
                </a:solidFill>
              </a:rPr>
              <a:t>д</a:t>
            </a:r>
            <a:r>
              <a:rPr lang="ru-RU" sz="2000" b="1" i="1" dirty="0" smtClean="0">
                <a:solidFill>
                  <a:srgbClr val="002060"/>
                </a:solidFill>
              </a:rPr>
              <a:t>етского </a:t>
            </a:r>
            <a:r>
              <a:rPr lang="ru-RU" sz="2000" b="1" i="1" dirty="0" smtClean="0">
                <a:solidFill>
                  <a:srgbClr val="002060"/>
                </a:solidFill>
              </a:rPr>
              <a:t>сада </a:t>
            </a:r>
            <a:r>
              <a:rPr lang="ru-RU" sz="2000" b="1" i="1" dirty="0" smtClean="0">
                <a:solidFill>
                  <a:srgbClr val="002060"/>
                </a:solidFill>
              </a:rPr>
              <a:t>№239 «Золотое Яблоко»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Художественно-эстетическое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предполагает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становление эстетического отношения к окружающему миру;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элементарных представлений о видах искусства;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восприятие музыки, художественной литературы, фольклора;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стимулирование сопереживания персонажам художественных произведений;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реализацию самостоятельной творческой деятельности детей (изобразительной, конструктивно-модельной, музыкальной и др.)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</a:rPr>
              <a:t>Физическое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400" dirty="0" err="1" smtClean="0">
                <a:solidFill>
                  <a:schemeClr val="tx2"/>
                </a:solidFill>
              </a:rPr>
              <a:t>саморегуляции</a:t>
            </a:r>
            <a:r>
              <a:rPr lang="ru-RU" sz="2400" dirty="0" smtClean="0">
                <a:solidFill>
                  <a:schemeClr val="tx2"/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820891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</a:rPr>
              <a:t>1) 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</a:rPr>
              <a:t>2) 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</a:rPr>
              <a:t>3) результатам освоения основных образовательных программ.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Федеральный государственный образовательный стандарт включает требования к: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208912" cy="412420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предметно-пространственная развивающая образовательная среда;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характер взаимодействия со взрослыми;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характер взаимодействия с другими детьми;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система отношений ребенка к миру, к другим людям, к себе самому.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Содержание программы </a:t>
            </a:r>
            <a:r>
              <a:rPr lang="ru-RU" sz="2800" dirty="0" smtClean="0">
                <a:solidFill>
                  <a:srgbClr val="002060"/>
                </a:solidFill>
              </a:rPr>
              <a:t>должно</a:t>
            </a:r>
            <a:r>
              <a:rPr lang="ru-RU" sz="2800" b="1" dirty="0" smtClean="0">
                <a:solidFill>
                  <a:srgbClr val="002060"/>
                </a:solidFill>
              </a:rPr>
              <a:t> отражать </a:t>
            </a:r>
            <a:r>
              <a:rPr lang="ru-RU" sz="2800" dirty="0" smtClean="0">
                <a:solidFill>
                  <a:srgbClr val="002060"/>
                </a:solidFill>
              </a:rPr>
              <a:t>следующие</a:t>
            </a:r>
            <a:r>
              <a:rPr lang="ru-RU" sz="2800" b="1" dirty="0" smtClean="0">
                <a:solidFill>
                  <a:srgbClr val="002060"/>
                </a:solidFill>
              </a:rPr>
              <a:t> аспекты образовательной среды </a:t>
            </a:r>
            <a:r>
              <a:rPr lang="ru-RU" sz="2800" dirty="0" smtClean="0">
                <a:solidFill>
                  <a:srgbClr val="002060"/>
                </a:solidFill>
              </a:rPr>
              <a:t>для ребенка дошкольного возраста: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556792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1) повышение социального статуса дошкольного образования;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92088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Стандарт направлен на достижение следующих целей: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СТРУКТУРЕ ОБРАЗОВАТЕЛЬНОЙ ПРОГРАММЫ</a:t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ДОШКОЛЬНОГО ОБРАЗОВАНИЯ И ЕЕ ОБЪЕМУ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 состоит из обязательной части и части, формируемой участниками образовательных отношений.  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Объем обязательной части Программы рекомендуется не менее 60% от ее общего объема; части, формируемой участниками образовательных отношений, не более 40%.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УСЛОВИЯМ РЕАЛИЗАЦИИ ОСНОВНОЙ ОБРАЗОВАТЕЛЬНОЙ ПРОГРАММЫ ДОШКОЛЬНОГО ОБРАЗОВАНИЯ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6339"/>
            <a:ext cx="8280920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требования к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психолого-педагогическим условиям,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кадровым условиям,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материально-техническим условиям,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финансовым условиям,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развивающей предметно-пространственной среде.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704855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Психолого-педагогические условия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5) поддержка инициативы и самостоятельности детей в специфических для них видах деятельности;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7) защита детей от всех форм физического и психического насилия;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развивающей предметно-пространственной среде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789040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Развивающая предметно-пространственная среда должна быть </a:t>
            </a:r>
            <a:r>
              <a:rPr lang="ru-RU" sz="28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содержательно-насыщенной, трансформируемой, полифункциональной, вариативной, доступной и безопасной.</a:t>
            </a:r>
            <a:endParaRPr lang="ru-RU" sz="2800" b="1" u="sng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8"/>
            <a:ext cx="799288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Стандарта к результатам освоения Программы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869160"/>
            <a:ext cx="792088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выступают основаниями преемственности дошкольного и начального общего образования.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ФГОС дошкольного образования разработан впервые в российской истории в соответствии с требованиями Федерального Закона от 29 декабря 2012 г. N 273-ФЗ  «Об образовании в Российской Федерации», вступившего в </a:t>
            </a:r>
            <a:r>
              <a:rPr lang="ru-RU" sz="3600" dirty="0" smtClean="0">
                <a:solidFill>
                  <a:srgbClr val="002060"/>
                </a:solidFill>
              </a:rPr>
              <a:t>силу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1 сентября 2013 года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808829"/>
            <a:ext cx="7560840" cy="769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На первое место выходит воспитание + развитие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В основе ФГОС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системно-деятельностный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 (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метапредметное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 обучение) и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компетентностный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 (готовность и способность ребенка совершать какие-либо действия)  подход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Результаты воспитания и обучения ка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к достижения индивидуально-личностного развития ребенка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Создание условий для организации развивающей и обучающей деятельности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Мотивация деятельности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Обновление технологий (проекты и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подпроекты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, др.)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Создание развивающей игровой среды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Поддержка инициатив ребенка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Уход от трансляции знаний к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научению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 учиться, использованию накопленного опыта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Субъективность ребенка, родителя и педагога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Непосредственное участие родителей в образовательном процессе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Независимая оценка качества образования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432515" y="332656"/>
            <a:ext cx="765626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Главное в ФГОС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40159"/>
          </a:xfrm>
        </p:spPr>
        <p:txBody>
          <a:bodyPr>
            <a:normAutofit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С 1 января 2014 года </a:t>
            </a:r>
            <a:r>
              <a:rPr lang="ru-RU" sz="3100" b="1" dirty="0" smtClean="0">
                <a:solidFill>
                  <a:srgbClr val="002060"/>
                </a:solidFill>
              </a:rPr>
              <a:t>вступил </a:t>
            </a:r>
            <a:r>
              <a:rPr lang="ru-RU" sz="3100" b="1" dirty="0" smtClean="0">
                <a:solidFill>
                  <a:srgbClr val="002060"/>
                </a:solidFill>
              </a:rPr>
              <a:t>в силу новый федеральный государственный образовательный стандарт дошкольного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132856"/>
            <a:ext cx="8064896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Приказ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Минобрнауки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России от 17.10.2013 N 1155 "Об утверждении федерального государственного образовательного стандарта дошкольного образования"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8488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Утрачивают силу Приказы </a:t>
            </a:r>
            <a:r>
              <a:rPr lang="ru-RU" sz="32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3200" b="1" dirty="0" smtClean="0">
                <a:solidFill>
                  <a:srgbClr val="002060"/>
                </a:solidFill>
              </a:rPr>
              <a:t> России от 23.11.2009 N 655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</a:rPr>
              <a:t>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</a:t>
            </a:r>
            <a:r>
              <a:rPr lang="ru-RU" sz="3200" dirty="0" smtClean="0">
                <a:solidFill>
                  <a:srgbClr val="002060"/>
                </a:solidFill>
              </a:rPr>
              <a:t> и </a:t>
            </a:r>
            <a:r>
              <a:rPr lang="ru-RU" sz="3200" b="1" dirty="0" smtClean="0">
                <a:solidFill>
                  <a:srgbClr val="002060"/>
                </a:solidFill>
              </a:rPr>
              <a:t>от 20.07.2011 N 2151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</a:rPr>
              <a:t>"Об утверждении федеральных государственных требований к условиям реализации основной общеобразовательной программы дошкольного образования"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84887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Стандарт</a:t>
            </a:r>
            <a:r>
              <a:rPr lang="ru-RU" sz="3200" dirty="0" smtClean="0">
                <a:solidFill>
                  <a:srgbClr val="002060"/>
                </a:solidFill>
              </a:rPr>
              <a:t> является </a:t>
            </a:r>
            <a:r>
              <a:rPr lang="ru-RU" sz="3200" b="1" u="sng" dirty="0" smtClean="0">
                <a:solidFill>
                  <a:srgbClr val="002060"/>
                </a:solidFill>
              </a:rPr>
              <a:t>основой для разработки </a:t>
            </a:r>
            <a:r>
              <a:rPr lang="ru-RU" sz="3200" u="sng" dirty="0" smtClean="0">
                <a:solidFill>
                  <a:srgbClr val="C00000"/>
                </a:solidFill>
              </a:rPr>
              <a:t>образовательной программы дошкольного образования</a:t>
            </a:r>
            <a:r>
              <a:rPr lang="ru-RU" sz="3200" u="sng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и </a:t>
            </a:r>
            <a:r>
              <a:rPr lang="ru-RU" sz="3200" u="sng" dirty="0" smtClean="0">
                <a:solidFill>
                  <a:srgbClr val="C00000"/>
                </a:solidFill>
              </a:rPr>
              <a:t>вариативных примерных образовательных программ дошкольного образования</a:t>
            </a:r>
            <a:r>
              <a:rPr lang="ru-RU" sz="3200" dirty="0" smtClean="0">
                <a:solidFill>
                  <a:srgbClr val="002060"/>
                </a:solidFill>
              </a:rPr>
              <a:t>, а также основой для формирования содержания профессионального и дополнительного профессионального образования педагогических работников и проведения их аттестации.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996952"/>
            <a:ext cx="7920880" cy="32162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социально-коммуникативное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познавательное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речевое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художественно-эстетическое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физическое развитие.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0688"/>
            <a:ext cx="756084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Согласно стандарту</a:t>
            </a:r>
            <a:r>
              <a:rPr lang="ru-RU" sz="2800" b="1" dirty="0" smtClean="0">
                <a:solidFill>
                  <a:srgbClr val="002060"/>
                </a:solidFill>
              </a:rPr>
              <a:t>, содержание программы </a:t>
            </a:r>
            <a:r>
              <a:rPr lang="ru-RU" sz="2800" dirty="0" smtClean="0">
                <a:solidFill>
                  <a:srgbClr val="002060"/>
                </a:solidFill>
              </a:rPr>
              <a:t>должно обеспечивать развитие личности, мотивации и способностей детей в различных видах деятельности и </a:t>
            </a:r>
            <a:r>
              <a:rPr lang="ru-RU" sz="2800" b="1" dirty="0" smtClean="0">
                <a:solidFill>
                  <a:srgbClr val="002060"/>
                </a:solidFill>
              </a:rPr>
              <a:t>охватывать </a:t>
            </a:r>
            <a:r>
              <a:rPr lang="ru-RU" sz="2800" dirty="0" smtClean="0">
                <a:solidFill>
                  <a:srgbClr val="002060"/>
                </a:solidFill>
              </a:rPr>
              <a:t>следующие</a:t>
            </a:r>
            <a:r>
              <a:rPr lang="ru-RU" sz="2800" b="1" dirty="0" smtClean="0">
                <a:solidFill>
                  <a:srgbClr val="002060"/>
                </a:solidFill>
              </a:rPr>
              <a:t> области: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Социально-коммуникативное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направлено на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усвоение норм и ценностей, принятых в обществе, включая моральные и нравственные ценности;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развитие общения и взаимодействия ребенка со взрослыми и сверстниками;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 - становление самостоятельности, целенаправленности и </a:t>
            </a:r>
            <a:r>
              <a:rPr lang="ru-RU" sz="2400" dirty="0" err="1" smtClean="0">
                <a:solidFill>
                  <a:schemeClr val="tx2"/>
                </a:solidFill>
              </a:rPr>
              <a:t>саморегуляции</a:t>
            </a:r>
            <a:r>
              <a:rPr lang="ru-RU" sz="2400" dirty="0" smtClean="0">
                <a:solidFill>
                  <a:schemeClr val="tx2"/>
                </a:solidFill>
              </a:rPr>
              <a:t> собственных действий;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формирование позитивных установок к различным видам труда и творчества;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формирование основ безопасного поведения в быту, социуме, природе.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Познавательное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предполагает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развитие интересов детей, любознательности и познавательной мотивации;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познавательных действий, становление сознания;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воображения и творческой активности;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400" dirty="0" err="1" smtClean="0">
                <a:solidFill>
                  <a:schemeClr val="tx2"/>
                </a:solidFill>
              </a:rPr>
              <a:t>социокультурных</a:t>
            </a:r>
            <a:r>
              <a:rPr lang="ru-RU" sz="2400" dirty="0" smtClean="0">
                <a:solidFill>
                  <a:schemeClr val="tx2"/>
                </a:solidFill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Речевое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включает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владение речью как средством общения и культуры;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обогащение активного словаря;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связной, грамматически правильной диалогической и монологической речи;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речевого творчества;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звуковой и интонационной культуры речи, фонематического слуха;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знакомство с книжной культурой, детской литературой, понимание на слух текстов различных жанров детской литературы;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звуковой аналитико-синтетической активности как предпосылки обучения грамоте.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1337</Words>
  <Application>Microsoft Office PowerPoint</Application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Федеральный государственный образовательный стандарт дошкольного образования</vt:lpstr>
      <vt:lpstr>Слайд 2</vt:lpstr>
      <vt:lpstr>С 1 января 2014 года вступил в силу новый федеральный государственный образовательный стандарт дошкольного образования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ТРЕБОВАНИЯ К СТРУКТУРЕ ОБРАЗОВАТЕЛЬНОЙ ПРОГРАММЫ ДОШКОЛЬНОГО ОБРАЗОВАНИЯ И ЕЕ ОБЪЕМУ</vt:lpstr>
      <vt:lpstr>Слайд 16</vt:lpstr>
      <vt:lpstr>Слайд 17</vt:lpstr>
      <vt:lpstr>Слайд 18</vt:lpstr>
      <vt:lpstr>Слайд 19</vt:lpstr>
      <vt:lpstr>Слайд 20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Юлия Владимировна</cp:lastModifiedBy>
  <cp:revision>49</cp:revision>
  <dcterms:created xsi:type="dcterms:W3CDTF">2013-11-30T18:14:13Z</dcterms:created>
  <dcterms:modified xsi:type="dcterms:W3CDTF">2014-04-23T06:05:26Z</dcterms:modified>
</cp:coreProperties>
</file>