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74" r:id="rId9"/>
    <p:sldId id="273" r:id="rId10"/>
    <p:sldId id="272" r:id="rId11"/>
    <p:sldId id="275" r:id="rId12"/>
    <p:sldId id="278" r:id="rId13"/>
    <p:sldId id="277" r:id="rId14"/>
    <p:sldId id="276" r:id="rId15"/>
    <p:sldId id="279" r:id="rId16"/>
    <p:sldId id="280" r:id="rId17"/>
    <p:sldId id="281" r:id="rId18"/>
    <p:sldId id="282" r:id="rId19"/>
    <p:sldId id="283" r:id="rId20"/>
    <p:sldId id="288" r:id="rId21"/>
    <p:sldId id="287" r:id="rId22"/>
    <p:sldId id="286" r:id="rId23"/>
    <p:sldId id="285" r:id="rId24"/>
    <p:sldId id="262" r:id="rId25"/>
    <p:sldId id="289" r:id="rId26"/>
    <p:sldId id="290" r:id="rId27"/>
    <p:sldId id="291" r:id="rId28"/>
    <p:sldId id="292" r:id="rId29"/>
    <p:sldId id="293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2" autoAdjust="0"/>
    <p:restoredTop sz="94671" autoAdjust="0"/>
  </p:normalViewPr>
  <p:slideViewPr>
    <p:cSldViewPr>
      <p:cViewPr>
        <p:scale>
          <a:sx n="60" d="100"/>
          <a:sy n="60" d="100"/>
        </p:scale>
        <p:origin x="-168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8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B8BC-5EFD-40EB-BADB-51D4EE768DE9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5780-960A-4F61-BB26-B372CA255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B8BC-5EFD-40EB-BADB-51D4EE768DE9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5780-960A-4F61-BB26-B372CA255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B8BC-5EFD-40EB-BADB-51D4EE768DE9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5780-960A-4F61-BB26-B372CA255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B8BC-5EFD-40EB-BADB-51D4EE768DE9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5780-960A-4F61-BB26-B372CA255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B8BC-5EFD-40EB-BADB-51D4EE768DE9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5780-960A-4F61-BB26-B372CA255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B8BC-5EFD-40EB-BADB-51D4EE768DE9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5780-960A-4F61-BB26-B372CA255A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B8BC-5EFD-40EB-BADB-51D4EE768DE9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5780-960A-4F61-BB26-B372CA255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B8BC-5EFD-40EB-BADB-51D4EE768DE9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5780-960A-4F61-BB26-B372CA255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B8BC-5EFD-40EB-BADB-51D4EE768DE9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5780-960A-4F61-BB26-B372CA255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B8BC-5EFD-40EB-BADB-51D4EE768DE9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175780-960A-4F61-BB26-B372CA255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B8BC-5EFD-40EB-BADB-51D4EE768DE9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5780-960A-4F61-BB26-B372CA255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D45B8BC-5EFD-40EB-BADB-51D4EE768DE9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1175780-960A-4F61-BB26-B372CA255A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2133263" y="2210821"/>
            <a:ext cx="7258372" cy="2648356"/>
          </a:xfrm>
        </p:spPr>
        <p:txBody>
          <a:bodyPr anchor="ctr">
            <a:noAutofit/>
          </a:bodyPr>
          <a:lstStyle/>
          <a:p>
            <a:r>
              <a:rPr lang="ru-RU" sz="5400" b="1" dirty="0" smtClean="0"/>
              <a:t>Интегрированные</a:t>
            </a:r>
            <a:br>
              <a:rPr lang="ru-RU" sz="5400" b="1" dirty="0" smtClean="0"/>
            </a:br>
            <a:r>
              <a:rPr lang="ru-RU" sz="5400" b="1" dirty="0" smtClean="0"/>
              <a:t>занятия в детском саду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903177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220"/>
            <a:ext cx="9144000" cy="587727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Структура</a:t>
            </a:r>
            <a:br>
              <a:rPr lang="ru-RU" sz="5400" b="1" dirty="0" smtClean="0"/>
            </a:br>
            <a:r>
              <a:rPr lang="ru-RU" sz="5400" b="1" dirty="0" smtClean="0"/>
              <a:t>интегрированных</a:t>
            </a:r>
            <a:br>
              <a:rPr lang="ru-RU" sz="5400" b="1" dirty="0" smtClean="0"/>
            </a:br>
            <a:r>
              <a:rPr lang="ru-RU" sz="5400" b="1" dirty="0" smtClean="0"/>
              <a:t>занятий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39990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85184"/>
          </a:xfrm>
        </p:spPr>
        <p:txBody>
          <a:bodyPr>
            <a:normAutofit/>
          </a:bodyPr>
          <a:lstStyle/>
          <a:p>
            <a:r>
              <a:rPr lang="ru-RU" sz="4400" b="1" u="sng" dirty="0" smtClean="0"/>
              <a:t>Вводная часть.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cap="none" dirty="0" smtClean="0"/>
              <a:t>Создается</a:t>
            </a:r>
            <a:r>
              <a:rPr lang="ru-RU" sz="4400" cap="none" dirty="0" smtClean="0"/>
              <a:t> </a:t>
            </a:r>
            <a:r>
              <a:rPr lang="ru-RU" sz="4400" cap="none" dirty="0" smtClean="0"/>
              <a:t>проблемная ситуация, стимулирующая активность детей к поиску ее решения (например, задается вопрос «ребята, что произойдет, если на земле не будет воды?»)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3081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85184"/>
          </a:xfrm>
        </p:spPr>
        <p:txBody>
          <a:bodyPr>
            <a:noAutofit/>
          </a:bodyPr>
          <a:lstStyle/>
          <a:p>
            <a:r>
              <a:rPr lang="ru-RU" sz="3300" b="1" u="sng" dirty="0" smtClean="0"/>
              <a:t>Основная часть. </a:t>
            </a: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cap="none" dirty="0" smtClean="0"/>
              <a:t>Детям даются</a:t>
            </a:r>
            <a:br>
              <a:rPr lang="ru-RU" sz="3300" cap="none" dirty="0" smtClean="0"/>
            </a:br>
            <a:r>
              <a:rPr lang="ru-RU" sz="3300" cap="none" dirty="0" smtClean="0"/>
              <a:t>новые знания, необходимые для решения проблемного вопроса (например, значение воды в природе и жизни человека и т.д.) </a:t>
            </a:r>
            <a:br>
              <a:rPr lang="ru-RU" sz="3300" cap="none" dirty="0" smtClean="0"/>
            </a:br>
            <a:r>
              <a:rPr lang="ru-RU" sz="3300" cap="none" dirty="0" smtClean="0"/>
              <a:t>На основе содержания разных разделов программы с опорой на наглядность. Параллельно идет работа по обогащению и активизации словаря, обучению связной речи.</a:t>
            </a:r>
            <a:endParaRPr lang="ru-RU" sz="3300" cap="none" dirty="0"/>
          </a:p>
        </p:txBody>
      </p:sp>
    </p:spTree>
    <p:extLst>
      <p:ext uri="{BB962C8B-B14F-4D97-AF65-F5344CB8AC3E}">
        <p14:creationId xmlns:p14="http://schemas.microsoft.com/office/powerpoint/2010/main" val="289261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85184"/>
          </a:xfrm>
        </p:spPr>
        <p:txBody>
          <a:bodyPr/>
          <a:lstStyle/>
          <a:p>
            <a:r>
              <a:rPr lang="ru-RU" sz="4400" b="1" u="sng" dirty="0" smtClean="0"/>
              <a:t>Заключительная </a:t>
            </a:r>
            <a:r>
              <a:rPr lang="ru-RU" sz="4400" b="1" u="sng" dirty="0" smtClean="0"/>
              <a:t>часть.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cap="none" dirty="0" smtClean="0"/>
              <a:t>Детям предлагается любая практическая работа (дидактические игры, рисование и др.) На закрепление полученной информации ранее усвоенной.</a:t>
            </a:r>
            <a:endParaRPr lang="ru-RU" sz="4400" cap="none" dirty="0"/>
          </a:p>
        </p:txBody>
      </p:sp>
    </p:spTree>
    <p:extLst>
      <p:ext uri="{BB962C8B-B14F-4D97-AF65-F5344CB8AC3E}">
        <p14:creationId xmlns:p14="http://schemas.microsoft.com/office/powerpoint/2010/main" val="197390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7727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Методы и приемы</a:t>
            </a:r>
            <a:br>
              <a:rPr lang="ru-RU" sz="5400" b="1" dirty="0" smtClean="0"/>
            </a:br>
            <a:r>
              <a:rPr lang="ru-RU" sz="5400" b="1" dirty="0" smtClean="0"/>
              <a:t>интегрированных</a:t>
            </a:r>
            <a:br>
              <a:rPr lang="ru-RU" sz="5400" b="1" dirty="0" smtClean="0"/>
            </a:br>
            <a:r>
              <a:rPr lang="ru-RU" sz="5400" b="1" dirty="0" smtClean="0"/>
              <a:t>занятий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26957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883"/>
            <a:ext cx="9144000" cy="508230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400" dirty="0" smtClean="0"/>
              <a:t>Сравнительный анализ, сопоставление, поиск.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400" dirty="0" smtClean="0"/>
              <a:t>Проблемные вопросы, использование заданий типа «докажи», «объясни», «как ты узнал?» и др.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400" dirty="0" smtClean="0"/>
              <a:t>Разнообразные речевые дидактические игры для знакомства с культурно-речевыми эталонами, активизации словаря, воспитания чувства уверенности в своих силах.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413798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802" y="0"/>
            <a:ext cx="9174801" cy="573325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Педагогические</a:t>
            </a:r>
            <a:br>
              <a:rPr lang="ru-RU" sz="5400" b="1" dirty="0" smtClean="0"/>
            </a:br>
            <a:r>
              <a:rPr lang="ru-RU" sz="5400" b="1" dirty="0" smtClean="0"/>
              <a:t>возможности</a:t>
            </a:r>
            <a:br>
              <a:rPr lang="ru-RU" sz="5400" b="1" dirty="0" smtClean="0"/>
            </a:br>
            <a:r>
              <a:rPr lang="ru-RU" sz="5400" b="1" dirty="0" smtClean="0"/>
              <a:t>интегрированного</a:t>
            </a:r>
            <a:br>
              <a:rPr lang="ru-RU" sz="5400" b="1" dirty="0" smtClean="0"/>
            </a:br>
            <a:r>
              <a:rPr lang="ru-RU" sz="5400" b="1" dirty="0" smtClean="0"/>
              <a:t>занятия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239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1565"/>
            <a:ext cx="9144000" cy="50436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4400" dirty="0" smtClean="0"/>
              <a:t>Формирование в единстве знаний и умений.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400" dirty="0" err="1" smtClean="0"/>
              <a:t>Коммуникативность</a:t>
            </a:r>
            <a:r>
              <a:rPr lang="ru-RU" sz="4400" dirty="0" smtClean="0"/>
              <a:t> умений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400" dirty="0" smtClean="0"/>
              <a:t>Повышение интереса к учению.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400" dirty="0" smtClean="0"/>
              <a:t>Снятие напряженности, страха, неуверенности.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8323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66"/>
            <a:ext cx="9036496" cy="579399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Преимущество</a:t>
            </a:r>
            <a:br>
              <a:rPr lang="ru-RU" sz="5400" b="1" dirty="0" smtClean="0"/>
            </a:br>
            <a:r>
              <a:rPr lang="ru-RU" sz="5400" b="1" dirty="0" smtClean="0"/>
              <a:t>интегрированных</a:t>
            </a:r>
            <a:br>
              <a:rPr lang="ru-RU" sz="5400" b="1" dirty="0" smtClean="0"/>
            </a:br>
            <a:r>
              <a:rPr lang="ru-RU" sz="5400" b="1" dirty="0" smtClean="0"/>
              <a:t>занятий.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36444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695" y="0"/>
            <a:ext cx="9144000" cy="5085184"/>
          </a:xfrm>
        </p:spPr>
        <p:txBody>
          <a:bodyPr anchor="ctr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300" dirty="0" smtClean="0"/>
              <a:t>Способствует повышению мотивации обучения, формированию познавательного интереса воспитанников, целостной картины мира и рассмотрению явления с нескольких сторон;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dirty="0" smtClean="0"/>
              <a:t>Большей степени, чем обычные занятия, способствуют развитию речи, формированию умения воспитанников сравнивать, обобщать, делать выводы, снимают перенапряжение, перегрузку;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dirty="0" smtClean="0"/>
              <a:t>Углубляют представление о понятии, закономерностях, связанных с понятием, расширяют кругозор;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dirty="0" smtClean="0"/>
              <a:t>Основываются на нахождение новых связей между фактами, которые подтверждают или углубляют выводы, наблюдения воспитанников;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dirty="0" smtClean="0"/>
              <a:t>Эмоционально развивают детей, т.к. основаны на элементах музыки, живописи, литературы, пластики движения и др.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893094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 anchor="t">
            <a:normAutofit/>
          </a:bodyPr>
          <a:lstStyle/>
          <a:p>
            <a:r>
              <a:rPr lang="ru-RU" sz="4400" b="1" dirty="0" smtClean="0"/>
              <a:t>Интегрированное занятие </a:t>
            </a:r>
            <a:r>
              <a:rPr lang="ru-RU" sz="3400" dirty="0" smtClean="0"/>
              <a:t>– </a:t>
            </a:r>
            <a:r>
              <a:rPr lang="ru-RU" sz="3400" cap="none" dirty="0" smtClean="0"/>
              <a:t>это такое занятие, которое включает в себя приемы, направленные на раскрытие сути определенной темы, посредством приложения к ней нескольких видов деятельности, которые являются взаимопроникающими и взаимодополняющими.</a:t>
            </a:r>
            <a:endParaRPr lang="ru-RU" sz="3400" cap="none" dirty="0"/>
          </a:p>
        </p:txBody>
      </p:sp>
    </p:spTree>
    <p:extLst>
      <p:ext uri="{BB962C8B-B14F-4D97-AF65-F5344CB8AC3E}">
        <p14:creationId xmlns:p14="http://schemas.microsoft.com/office/powerpoint/2010/main" val="1194519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84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Работая в данном направлении </a:t>
            </a:r>
            <a:r>
              <a:rPr lang="ru-RU" sz="4000" b="1" dirty="0" smtClean="0"/>
              <a:t>можно сделать следующие выводы</a:t>
            </a:r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70" y="1988841"/>
            <a:ext cx="9109929" cy="30963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1. Занятия интегрированного характера способствуют формированию целостной картины мира, так как предмет или явление рассматривается с нескольких сторон: теоретической, практической, прикладной;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4864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4000" cy="50851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2. У детей формируется познавательный интерес, и занятия дают высокую результативность;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3. Переход от одного вида деятельности на другой позволяет вовлечь каждого ребёнка в активный процесс;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40491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89"/>
            <a:ext cx="9144000" cy="508479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4. Интегрированные занятия объединяют детей общими впечатлениями, переживаниями, способствуют формированию коллективных взаимоотношений;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5. Такие занятия способствуют более тесному контакту всех специалистов и сотрудничеству с родителями, в результате образуется детско-взрослое сообщество;</a:t>
            </a:r>
          </a:p>
        </p:txBody>
      </p:sp>
    </p:spTree>
    <p:extLst>
      <p:ext uri="{BB962C8B-B14F-4D97-AF65-F5344CB8AC3E}">
        <p14:creationId xmlns:p14="http://schemas.microsoft.com/office/powerpoint/2010/main" val="361716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4000" cy="50851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6. Интеграция помогает сократить количество занятий, освободить время для игровой деятельности и прогулок, что способствует укреплению здоровья детей.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20867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Интегрированное занятие по</a:t>
            </a:r>
            <a:br>
              <a:rPr lang="ru-RU" sz="3200" b="1" dirty="0" smtClean="0"/>
            </a:br>
            <a:r>
              <a:rPr lang="ru-RU" sz="3200" b="1" dirty="0" smtClean="0"/>
              <a:t>ознакомлению с окружающим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«ЕДЕТ, ПЛЫВЕТ, ЛЕТИТ»</a:t>
            </a:r>
            <a:endParaRPr lang="ru-RU" sz="3200" b="1" dirty="0"/>
          </a:p>
        </p:txBody>
      </p:sp>
      <p:pic>
        <p:nvPicPr>
          <p:cNvPr id="1027" name="Picture 3" descr="D:\мама\презентация С.А\20160325_1544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8490"/>
            <a:ext cx="5027948" cy="2828221"/>
          </a:xfrm>
          <a:prstGeom prst="rect">
            <a:avLst/>
          </a:prstGeom>
          <a:ln w="2857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ама\презентация С.А\20160325_153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1556791"/>
            <a:ext cx="2808313" cy="4992555"/>
          </a:xfrm>
          <a:prstGeom prst="rect">
            <a:avLst/>
          </a:prstGeom>
          <a:ln w="2857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5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а\презентация С.А\20160325_154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04448" cy="4840001"/>
          </a:xfrm>
          <a:prstGeom prst="rect">
            <a:avLst/>
          </a:prstGeom>
          <a:ln w="2857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45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ма\презентация С.А\20160325_1535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0230"/>
            <a:ext cx="3406900" cy="6056711"/>
          </a:xfrm>
          <a:prstGeom prst="rect">
            <a:avLst/>
          </a:prstGeom>
          <a:ln w="2857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ама\презентация С.А\20160325_1537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3406900" cy="6056711"/>
          </a:xfrm>
          <a:prstGeom prst="rect">
            <a:avLst/>
          </a:prstGeom>
          <a:ln w="2857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655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мама\презентация С.А\20160325_154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01008"/>
            <a:ext cx="5760640" cy="3240361"/>
          </a:xfrm>
          <a:prstGeom prst="rect">
            <a:avLst/>
          </a:prstGeom>
          <a:ln w="2857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мама\презентация С.А\20160325_1542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" y="116632"/>
            <a:ext cx="5775498" cy="3248718"/>
          </a:xfrm>
          <a:prstGeom prst="rect">
            <a:avLst/>
          </a:prstGeom>
          <a:ln w="2857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40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а\презентация С.А\20160325_154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93" y="332656"/>
            <a:ext cx="2777850" cy="4938399"/>
          </a:xfrm>
          <a:prstGeom prst="rect">
            <a:avLst/>
          </a:prstGeom>
          <a:ln w="2857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мама\презентация С.А\20160325_1538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281" y="1628800"/>
            <a:ext cx="2777850" cy="4938399"/>
          </a:xfrm>
          <a:prstGeom prst="rect">
            <a:avLst/>
          </a:prstGeom>
          <a:ln w="2857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мама\презентация С.А\20160325_1542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273" y="337972"/>
            <a:ext cx="2777850" cy="4938399"/>
          </a:xfrm>
          <a:prstGeom prst="rect">
            <a:avLst/>
          </a:prstGeom>
          <a:ln w="2857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41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ама\презентация С.А\20160325_1644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448938" cy="4752528"/>
          </a:xfrm>
          <a:prstGeom prst="rect">
            <a:avLst/>
          </a:prstGeom>
          <a:ln w="2857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68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05264"/>
          </a:xfrm>
        </p:spPr>
        <p:txBody>
          <a:bodyPr/>
          <a:lstStyle/>
          <a:p>
            <a:pPr algn="ctr"/>
            <a:r>
              <a:rPr lang="ru-RU" sz="5400" b="1" dirty="0" smtClean="0"/>
              <a:t>Цели и задачи</a:t>
            </a:r>
            <a:br>
              <a:rPr lang="ru-RU" sz="5400" b="1" dirty="0" smtClean="0"/>
            </a:br>
            <a:r>
              <a:rPr lang="ru-RU" sz="5400" b="1" dirty="0" smtClean="0"/>
              <a:t>интегрированных</a:t>
            </a:r>
            <a:br>
              <a:rPr lang="ru-RU" sz="5400" b="1" dirty="0" smtClean="0"/>
            </a:br>
            <a:r>
              <a:rPr lang="ru-RU" sz="5400" b="1" dirty="0" smtClean="0"/>
              <a:t>занятий.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524977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73216"/>
          </a:xfrm>
        </p:spPr>
        <p:txBody>
          <a:bodyPr/>
          <a:lstStyle/>
          <a:p>
            <a:pPr algn="ctr"/>
            <a:r>
              <a:rPr lang="ru-RU" sz="5400" b="1" dirty="0" smtClean="0"/>
              <a:t>Спасибо за внимание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579960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r>
              <a:rPr lang="ru-RU" sz="3600" u="sng" cap="none" dirty="0" smtClean="0"/>
              <a:t>Целью</a:t>
            </a:r>
            <a:r>
              <a:rPr lang="ru-RU" sz="3600" cap="none" dirty="0" smtClean="0"/>
              <a:t> интегрированного занятия является разностороннее, осознанное изучение понятия, предмета или явления с помощью комбинации видов деятельности – творческой, художественной, игровой, доступной детям этого возраста.</a:t>
            </a:r>
            <a:endParaRPr lang="ru-RU" sz="3600" cap="none" dirty="0"/>
          </a:p>
        </p:txBody>
      </p:sp>
    </p:spTree>
    <p:extLst>
      <p:ext uri="{BB962C8B-B14F-4D97-AF65-F5344CB8AC3E}">
        <p14:creationId xmlns:p14="http://schemas.microsoft.com/office/powerpoint/2010/main" val="156865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dirty="0" smtClean="0"/>
              <a:t>К </a:t>
            </a:r>
            <a:r>
              <a:rPr lang="ru-RU" sz="3000" u="sng" dirty="0" smtClean="0"/>
              <a:t>задачам </a:t>
            </a:r>
            <a:r>
              <a:rPr lang="ru-RU" sz="3000" dirty="0" smtClean="0"/>
              <a:t>интегрированных занятий для дошкольников относят: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 smtClean="0"/>
              <a:t>формирование целостного восприятия окружающего мира;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 smtClean="0"/>
              <a:t>развитие навыков самостоятельного освоение и применения новой информации;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 smtClean="0"/>
              <a:t>приобщение ребенка к искусству, формирование эстетического вкуса;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 smtClean="0"/>
              <a:t>развитие творческих способностей.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22459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0526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Основная особенность</a:t>
            </a:r>
            <a:br>
              <a:rPr lang="ru-RU" sz="5400" b="1" dirty="0" smtClean="0"/>
            </a:br>
            <a:r>
              <a:rPr lang="ru-RU" sz="5400" b="1" dirty="0" smtClean="0"/>
              <a:t>интегрированного</a:t>
            </a:r>
            <a:br>
              <a:rPr lang="ru-RU" sz="5400" b="1" dirty="0" smtClean="0"/>
            </a:br>
            <a:r>
              <a:rPr lang="ru-RU" sz="5400" b="1" dirty="0" smtClean="0"/>
              <a:t>занятия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43745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53"/>
            <a:ext cx="9144000" cy="50768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/>
              <a:t>К основной особенности интегрируемого </a:t>
            </a:r>
            <a:r>
              <a:rPr lang="ru-RU" sz="3600" dirty="0" smtClean="0"/>
              <a:t>занятия </a:t>
            </a:r>
            <a:r>
              <a:rPr lang="ru-RU" sz="3600" dirty="0" smtClean="0"/>
              <a:t>относится </a:t>
            </a:r>
            <a:r>
              <a:rPr lang="ru-RU" sz="3600" u="sng" dirty="0" smtClean="0"/>
              <a:t>синтез</a:t>
            </a:r>
            <a:r>
              <a:rPr lang="ru-RU" sz="3600" dirty="0" smtClean="0"/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содержание изучаемого материала, теоретического и практического обучения;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предметов образовательного цикла между собой;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деятельность двух и более педагогов и др.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33935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6328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Требования к структуре</a:t>
            </a:r>
            <a:br>
              <a:rPr lang="ru-RU" sz="5400" b="1" dirty="0" smtClean="0"/>
            </a:br>
            <a:r>
              <a:rPr lang="ru-RU" sz="5400" b="1" dirty="0" smtClean="0"/>
              <a:t>интегрированных</a:t>
            </a:r>
            <a:br>
              <a:rPr lang="ru-RU" sz="5400" b="1" dirty="0" smtClean="0"/>
            </a:br>
            <a:r>
              <a:rPr lang="ru-RU" sz="5400" b="1" dirty="0" smtClean="0"/>
              <a:t>занятий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40204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4000" cy="508518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900" dirty="0" smtClean="0"/>
              <a:t>Четкость, компетентность, сжатость учебного материала.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900" dirty="0" smtClean="0"/>
              <a:t>Продуманность и логическая взаимосвязь изучаемого материала разделов программы на каждом занятии.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900" dirty="0" smtClean="0"/>
              <a:t>Взаимообусловленность, взаимосвязанность материла на занятии.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900" dirty="0" smtClean="0"/>
              <a:t>Систематичность и доступность изложения материла.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900" dirty="0" smtClean="0"/>
              <a:t>Необходимость соблюдения временных рамок занятия.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306966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122</TotalTime>
  <Words>491</Words>
  <Application>Microsoft Office PowerPoint</Application>
  <PresentationFormat>Экран (4:3)</PresentationFormat>
  <Paragraphs>50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Углы</vt:lpstr>
      <vt:lpstr>Интегрированные занятия в детском саду</vt:lpstr>
      <vt:lpstr>Интегрированное занятие – это такое занятие, которое включает в себя приемы, направленные на раскрытие сути определенной темы, посредством приложения к ней нескольких видов деятельности, которые являются взаимопроникающими и взаимодополняющими.</vt:lpstr>
      <vt:lpstr>Цели и задачи интегрированных занятий.</vt:lpstr>
      <vt:lpstr>Целью интегрированного занятия является разностороннее, осознанное изучение понятия, предмета или явления с помощью комбинации видов деятельности – творческой, художественной, игровой, доступной детям этого возраста.</vt:lpstr>
      <vt:lpstr>Презентация PowerPoint</vt:lpstr>
      <vt:lpstr>Основная особенность интегрированного занятия</vt:lpstr>
      <vt:lpstr>Презентация PowerPoint</vt:lpstr>
      <vt:lpstr>Требования к структуре интегрированных занятий</vt:lpstr>
      <vt:lpstr>Презентация PowerPoint</vt:lpstr>
      <vt:lpstr>Структура интегрированных занятий</vt:lpstr>
      <vt:lpstr>Вводная часть.  Создается проблемная ситуация, стимулирующая активность детей к поиску ее решения (например, задается вопрос «ребята, что произойдет, если на земле не будет воды?»)</vt:lpstr>
      <vt:lpstr>Основная часть.  Детям даются новые знания, необходимые для решения проблемного вопроса (например, значение воды в природе и жизни человека и т.д.)  На основе содержания разных разделов программы с опорой на наглядность. Параллельно идет работа по обогащению и активизации словаря, обучению связной речи.</vt:lpstr>
      <vt:lpstr>Заключительная часть. Детям предлагается любая практическая работа (дидактические игры, рисование и др.) На закрепление полученной информации ранее усвоенной.</vt:lpstr>
      <vt:lpstr>Методы и приемы интегрированных занятий</vt:lpstr>
      <vt:lpstr>Презентация PowerPoint</vt:lpstr>
      <vt:lpstr>Педагогические возможности интегрированного занятия</vt:lpstr>
      <vt:lpstr>Презентация PowerPoint</vt:lpstr>
      <vt:lpstr>Преимущество интегрированных занятий.</vt:lpstr>
      <vt:lpstr>Презентация PowerPoint</vt:lpstr>
      <vt:lpstr>Работая в данном направлении можно сделать следующие выводы:</vt:lpstr>
      <vt:lpstr>Презентация PowerPoint</vt:lpstr>
      <vt:lpstr>Презентация PowerPoint</vt:lpstr>
      <vt:lpstr>Презентация PowerPoint</vt:lpstr>
      <vt:lpstr>Интегрированное занятие по ознакомлению с окружающим  «ЕДЕТ, ПЛЫВЕТ, ЛЕТИТ»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Интегрированные занятия в детском саду</dc:title>
  <dc:creator>Юля</dc:creator>
  <cp:lastModifiedBy>Юля</cp:lastModifiedBy>
  <cp:revision>15</cp:revision>
  <dcterms:created xsi:type="dcterms:W3CDTF">2016-03-27T13:41:57Z</dcterms:created>
  <dcterms:modified xsi:type="dcterms:W3CDTF">2016-03-27T16:15:41Z</dcterms:modified>
</cp:coreProperties>
</file>